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DAF"/>
    <a:srgbClr val="C0BC00"/>
    <a:srgbClr val="5353FF"/>
    <a:srgbClr val="FFFF66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5BC8-D172-4901-882A-AEC60A39464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374B-D780-4E55-AEA4-DED60A88A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5BC8-D172-4901-882A-AEC60A39464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374B-D780-4E55-AEA4-DED60A88A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5BC8-D172-4901-882A-AEC60A39464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374B-D780-4E55-AEA4-DED60A88A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5BC8-D172-4901-882A-AEC60A39464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374B-D780-4E55-AEA4-DED60A88A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5BC8-D172-4901-882A-AEC60A39464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374B-D780-4E55-AEA4-DED60A88A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5BC8-D172-4901-882A-AEC60A39464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374B-D780-4E55-AEA4-DED60A88A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5BC8-D172-4901-882A-AEC60A39464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374B-D780-4E55-AEA4-DED60A88A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5BC8-D172-4901-882A-AEC60A39464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374B-D780-4E55-AEA4-DED60A88A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5BC8-D172-4901-882A-AEC60A39464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374B-D780-4E55-AEA4-DED60A88A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5BC8-D172-4901-882A-AEC60A39464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374B-D780-4E55-AEA4-DED60A88A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5BC8-D172-4901-882A-AEC60A39464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374B-D780-4E55-AEA4-DED60A88A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05BC8-D172-4901-882A-AEC60A39464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6374B-D780-4E55-AEA4-DED60A88A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FX7400 / FX7500 and FX9500 GPIOs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533400"/>
            <a:ext cx="624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FX7400 GPIO Connections</a:t>
            </a:r>
          </a:p>
          <a:p>
            <a:endParaRPr lang="en-US" b="1" dirty="0" smtClean="0"/>
          </a:p>
          <a:p>
            <a:pPr marL="342900" indent="-342900">
              <a:buAutoNum type="arabicPeriod"/>
            </a:pPr>
            <a:r>
              <a:rPr lang="en-US" dirty="0" smtClean="0"/>
              <a:t>Two optically isolated GP outputs (open drain to GND)</a:t>
            </a:r>
          </a:p>
          <a:p>
            <a:pPr marL="342900" indent="-342900">
              <a:buAutoNum type="arabicPeriod"/>
            </a:pPr>
            <a:r>
              <a:rPr lang="en-US" dirty="0" smtClean="0"/>
              <a:t>Two optically isolated GP inputs (5V logic level – pulled high)</a:t>
            </a:r>
          </a:p>
          <a:p>
            <a:pPr marL="342900" indent="-342900">
              <a:buAutoNum type="arabicPeriod"/>
            </a:pPr>
            <a:r>
              <a:rPr lang="en-US" dirty="0" smtClean="0"/>
              <a:t>+24V DC available when operating from AC power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3581400"/>
          <a:ext cx="6095999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+24V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O/P #1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O/P #2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I/P #1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I/P #2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3124200"/>
          <a:ext cx="6095999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95600" y="25908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GPIO CONNECTOR PINOUTS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4343400"/>
            <a:ext cx="6096000" cy="145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7" name="Straight Arrow Connector 46"/>
          <p:cNvCxnSpPr/>
          <p:nvPr/>
        </p:nvCxnSpPr>
        <p:spPr>
          <a:xfrm>
            <a:off x="2209800" y="4267200"/>
            <a:ext cx="1447800" cy="9144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971800" y="4267200"/>
            <a:ext cx="914400" cy="9144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4953000" y="4267200"/>
            <a:ext cx="2133600" cy="9144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724400" y="4267200"/>
            <a:ext cx="1447800" cy="9144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4495800" y="4267200"/>
            <a:ext cx="914400" cy="9144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4343400" y="4267200"/>
            <a:ext cx="152400" cy="9144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3733800" y="4267200"/>
            <a:ext cx="381000" cy="9144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7239000" y="4267200"/>
            <a:ext cx="1143000" cy="1447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MOTION SENSOR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4572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FX7400 - Typical setup with light stack and motion sensors (AC power)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1219200"/>
          <a:ext cx="6095999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+24V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DOUT1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DOUT2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DIN1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DIN2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133600" y="2895600"/>
            <a:ext cx="7620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LAMP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3000" y="2895600"/>
            <a:ext cx="7620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LAMP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752600" y="2209800"/>
            <a:ext cx="609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524000" y="2514600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5" idx="0"/>
          </p:cNvCxnSpPr>
          <p:nvPr/>
        </p:nvCxnSpPr>
        <p:spPr>
          <a:xfrm rot="5400000">
            <a:off x="2324100" y="27051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6" idx="0"/>
          </p:cNvCxnSpPr>
          <p:nvPr/>
        </p:nvCxnSpPr>
        <p:spPr>
          <a:xfrm rot="5400000">
            <a:off x="1333500" y="27051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2"/>
          </p:cNvCxnSpPr>
          <p:nvPr/>
        </p:nvCxnSpPr>
        <p:spPr>
          <a:xfrm rot="5400000">
            <a:off x="2324100" y="37719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14600" y="3962400"/>
            <a:ext cx="533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2019300" y="29337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6" idx="2"/>
          </p:cNvCxnSpPr>
          <p:nvPr/>
        </p:nvCxnSpPr>
        <p:spPr>
          <a:xfrm rot="5400000">
            <a:off x="1257300" y="3848100"/>
            <a:ext cx="533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524000" y="411480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2705100" y="30099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239000" y="2590800"/>
            <a:ext cx="1143000" cy="1447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MOTION SENSOR 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rot="10800000">
            <a:off x="6400800" y="3124200"/>
            <a:ext cx="1143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7620000" y="2895600"/>
            <a:ext cx="38100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8001000" y="3124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543800" y="3124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620000" y="28956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 rot="10800000">
            <a:off x="8001000" y="3124200"/>
            <a:ext cx="609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>
            <a:off x="7239000" y="28956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7277100" y="3467100"/>
            <a:ext cx="2667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0800000">
            <a:off x="7315200" y="2133600"/>
            <a:ext cx="1295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 flipH="1" flipV="1">
            <a:off x="7200900" y="2019300"/>
            <a:ext cx="22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8001000" y="48006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7543800" y="48006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7620000" y="4572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 rot="5400000" flipH="1" flipV="1">
            <a:off x="5791200" y="2514600"/>
            <a:ext cx="1219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4114800" y="3352800"/>
            <a:ext cx="2895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543800" y="26670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NC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7391400" y="31242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70" name="TextBox 69"/>
          <p:cNvSpPr txBox="1"/>
          <p:nvPr/>
        </p:nvSpPr>
        <p:spPr>
          <a:xfrm>
            <a:off x="7391400" y="48006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71" name="TextBox 70"/>
          <p:cNvSpPr txBox="1"/>
          <p:nvPr/>
        </p:nvSpPr>
        <p:spPr>
          <a:xfrm>
            <a:off x="7543800" y="43434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NC</a:t>
            </a:r>
            <a:endParaRPr lang="en-US" sz="1000" dirty="0"/>
          </a:p>
        </p:txBody>
      </p:sp>
      <p:sp>
        <p:nvSpPr>
          <p:cNvPr id="73" name="TextBox 72"/>
          <p:cNvSpPr txBox="1"/>
          <p:nvPr/>
        </p:nvSpPr>
        <p:spPr>
          <a:xfrm>
            <a:off x="1219200" y="4419600"/>
            <a:ext cx="274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</a:t>
            </a:r>
          </a:p>
          <a:p>
            <a:r>
              <a:rPr lang="en-US" sz="1400" dirty="0" smtClean="0"/>
              <a:t>Lamps can be 24V incandescent or LEDs with suitable current limiting for 24V operation.  LEDs require a common anode (positive) connection.</a:t>
            </a:r>
            <a:endParaRPr lang="en-US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5638800" y="3276600"/>
            <a:ext cx="152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r>
              <a:rPr lang="en-US" sz="1000" dirty="0" smtClean="0"/>
              <a:t>‘NC’ signifies Normally Closed contact on relay.</a:t>
            </a:r>
          </a:p>
          <a:p>
            <a:r>
              <a:rPr lang="en-US" sz="1000" dirty="0" smtClean="0"/>
              <a:t>‘NO’ identifies Normally Open contact on relay.</a:t>
            </a:r>
            <a:endParaRPr lang="en-US" sz="1000" dirty="0"/>
          </a:p>
        </p:txBody>
      </p:sp>
      <p:cxnSp>
        <p:nvCxnSpPr>
          <p:cNvPr id="46" name="Straight Connector 45"/>
          <p:cNvCxnSpPr/>
          <p:nvPr/>
        </p:nvCxnSpPr>
        <p:spPr>
          <a:xfrm rot="10800000">
            <a:off x="5562600" y="4800600"/>
            <a:ext cx="1981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>
            <a:off x="7620000" y="4572000"/>
            <a:ext cx="38100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0800000">
            <a:off x="8001000" y="4800600"/>
            <a:ext cx="609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>
            <a:off x="7239000" y="45720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2057400" y="2286000"/>
            <a:ext cx="5486400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>
            <a:off x="7391400" y="2438400"/>
            <a:ext cx="304800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5400000">
            <a:off x="7848600" y="2362200"/>
            <a:ext cx="457200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>
            <a:off x="7429500" y="4152900"/>
            <a:ext cx="228600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7962900" y="4152900"/>
            <a:ext cx="228600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886200" y="2362200"/>
            <a:ext cx="1600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Motion sensors may also be  powered from +24V pin if sensors support 24V DC operation and total current drain is less than  1 Amp.</a:t>
            </a:r>
            <a:endParaRPr lang="en-US" sz="1000" dirty="0"/>
          </a:p>
        </p:txBody>
      </p:sp>
      <p:sp>
        <p:nvSpPr>
          <p:cNvPr id="87" name="TextBox 86"/>
          <p:cNvSpPr txBox="1"/>
          <p:nvPr/>
        </p:nvSpPr>
        <p:spPr>
          <a:xfrm>
            <a:off x="7162800" y="23622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VIN</a:t>
            </a:r>
            <a:endParaRPr lang="en-US" sz="1000" dirty="0"/>
          </a:p>
        </p:txBody>
      </p:sp>
      <p:sp>
        <p:nvSpPr>
          <p:cNvPr id="88" name="TextBox 87"/>
          <p:cNvSpPr txBox="1"/>
          <p:nvPr/>
        </p:nvSpPr>
        <p:spPr>
          <a:xfrm>
            <a:off x="7162800" y="40386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VIN</a:t>
            </a:r>
            <a:endParaRPr lang="en-US" sz="1000" dirty="0"/>
          </a:p>
        </p:txBody>
      </p:sp>
      <p:sp>
        <p:nvSpPr>
          <p:cNvPr id="89" name="TextBox 88"/>
          <p:cNvSpPr txBox="1"/>
          <p:nvPr/>
        </p:nvSpPr>
        <p:spPr>
          <a:xfrm>
            <a:off x="1295400" y="2667000"/>
            <a:ext cx="228600" cy="246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</a:t>
            </a:r>
            <a:endParaRPr lang="en-US" sz="1000" dirty="0"/>
          </a:p>
        </p:txBody>
      </p:sp>
      <p:sp>
        <p:nvSpPr>
          <p:cNvPr id="90" name="TextBox 89"/>
          <p:cNvSpPr txBox="1"/>
          <p:nvPr/>
        </p:nvSpPr>
        <p:spPr>
          <a:xfrm>
            <a:off x="2286000" y="2667000"/>
            <a:ext cx="228600" cy="246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</a:t>
            </a:r>
            <a:endParaRPr lang="en-US" sz="1000" dirty="0"/>
          </a:p>
        </p:txBody>
      </p:sp>
      <p:sp>
        <p:nvSpPr>
          <p:cNvPr id="56" name="Oval 55"/>
          <p:cNvSpPr/>
          <p:nvPr/>
        </p:nvSpPr>
        <p:spPr>
          <a:xfrm>
            <a:off x="1981200" y="2209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8001000" y="2057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8534400" y="3048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8077200" y="236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GND</a:t>
            </a:r>
            <a:endParaRPr lang="en-US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8077200" y="40386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GND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39000" y="4267200"/>
            <a:ext cx="1143000" cy="1447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MOTION SENSOR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4572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FX7400 - Typical setup with light stack and motion sensors (</a:t>
            </a:r>
            <a:r>
              <a:rPr lang="en-US" b="1" dirty="0" err="1" smtClean="0"/>
              <a:t>PoE</a:t>
            </a:r>
            <a:r>
              <a:rPr lang="en-US" b="1" dirty="0" smtClean="0"/>
              <a:t> operation)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1219200"/>
          <a:ext cx="6095999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+24V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DOUT1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DOUT2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DIN1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DIN2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133600" y="2667000"/>
            <a:ext cx="7620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LAMP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3000" y="2667000"/>
            <a:ext cx="7620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LAMP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10800000">
            <a:off x="1524000" y="2286000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2324100" y="24765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1333500" y="24765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</p:cNvCxnSpPr>
          <p:nvPr/>
        </p:nvCxnSpPr>
        <p:spPr>
          <a:xfrm rot="5400000">
            <a:off x="2324100" y="35433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14600" y="3733800"/>
            <a:ext cx="533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2133600" y="281940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2"/>
          </p:cNvCxnSpPr>
          <p:nvPr/>
        </p:nvCxnSpPr>
        <p:spPr>
          <a:xfrm rot="5400000">
            <a:off x="1257300" y="3619500"/>
            <a:ext cx="533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524000" y="388620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2819400" y="2895600"/>
            <a:ext cx="1981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239000" y="2590800"/>
            <a:ext cx="1143000" cy="1447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MOTION SENSOR 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rot="10800000">
            <a:off x="6400800" y="3124200"/>
            <a:ext cx="1143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7620000" y="2895600"/>
            <a:ext cx="38100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8001000" y="3124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543800" y="3124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620000" y="28956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rot="10800000">
            <a:off x="8001000" y="3124200"/>
            <a:ext cx="609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7239000" y="28956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7277100" y="3467100"/>
            <a:ext cx="2667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7315200" y="2133600"/>
            <a:ext cx="1295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7200900" y="2019300"/>
            <a:ext cx="22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8001000" y="48006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543800" y="48006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20000" y="4572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 rot="5400000" flipH="1" flipV="1">
            <a:off x="5791200" y="2514600"/>
            <a:ext cx="1219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 flipH="1" flipV="1">
            <a:off x="4114800" y="3352800"/>
            <a:ext cx="2895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543800" y="26670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NC</a:t>
            </a:r>
            <a:endParaRPr lang="en-US" sz="1000" dirty="0"/>
          </a:p>
        </p:txBody>
      </p:sp>
      <p:sp>
        <p:nvSpPr>
          <p:cNvPr id="34" name="TextBox 33"/>
          <p:cNvSpPr txBox="1"/>
          <p:nvPr/>
        </p:nvSpPr>
        <p:spPr>
          <a:xfrm>
            <a:off x="7391400" y="31242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35" name="TextBox 34"/>
          <p:cNvSpPr txBox="1"/>
          <p:nvPr/>
        </p:nvSpPr>
        <p:spPr>
          <a:xfrm>
            <a:off x="7391400" y="48006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36" name="TextBox 35"/>
          <p:cNvSpPr txBox="1"/>
          <p:nvPr/>
        </p:nvSpPr>
        <p:spPr>
          <a:xfrm>
            <a:off x="7543800" y="43434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NC</a:t>
            </a:r>
            <a:endParaRPr lang="en-US" sz="1000" dirty="0"/>
          </a:p>
        </p:txBody>
      </p:sp>
      <p:sp>
        <p:nvSpPr>
          <p:cNvPr id="37" name="TextBox 36"/>
          <p:cNvSpPr txBox="1"/>
          <p:nvPr/>
        </p:nvSpPr>
        <p:spPr>
          <a:xfrm>
            <a:off x="2514600" y="4724400"/>
            <a:ext cx="2286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 </a:t>
            </a:r>
          </a:p>
          <a:p>
            <a:r>
              <a:rPr lang="en-US" sz="1000" dirty="0" smtClean="0"/>
              <a:t>DC power supplies in the range 5V to 24V may be suitable provided that they are compatible with light stack and sensor power requirements.</a:t>
            </a:r>
            <a:endParaRPr lang="en-US" sz="1000" dirty="0"/>
          </a:p>
        </p:txBody>
      </p:sp>
      <p:sp>
        <p:nvSpPr>
          <p:cNvPr id="38" name="TextBox 37"/>
          <p:cNvSpPr txBox="1"/>
          <p:nvPr/>
        </p:nvSpPr>
        <p:spPr>
          <a:xfrm>
            <a:off x="5638800" y="3200400"/>
            <a:ext cx="1447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r>
              <a:rPr lang="en-US" sz="1000" dirty="0" smtClean="0"/>
              <a:t>‘NC’ signifies Normally Closed contact on relay.</a:t>
            </a:r>
          </a:p>
          <a:p>
            <a:r>
              <a:rPr lang="en-US" sz="1000" dirty="0" smtClean="0"/>
              <a:t>‘NO’ identifies Normally Open contact on relay.</a:t>
            </a:r>
            <a:endParaRPr lang="en-US" sz="1000" dirty="0"/>
          </a:p>
        </p:txBody>
      </p:sp>
      <p:cxnSp>
        <p:nvCxnSpPr>
          <p:cNvPr id="39" name="Straight Connector 38"/>
          <p:cNvCxnSpPr/>
          <p:nvPr/>
        </p:nvCxnSpPr>
        <p:spPr>
          <a:xfrm rot="10800000">
            <a:off x="5562600" y="4800600"/>
            <a:ext cx="1981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7620000" y="4572000"/>
            <a:ext cx="38100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8001000" y="4800600"/>
            <a:ext cx="609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>
            <a:off x="7239000" y="45720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514600" y="2286000"/>
            <a:ext cx="50292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7391400" y="2438400"/>
            <a:ext cx="304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7848600" y="2362200"/>
            <a:ext cx="4572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7429500" y="4152900"/>
            <a:ext cx="2286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7962900" y="4152900"/>
            <a:ext cx="2286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162800" y="23622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VIN</a:t>
            </a:r>
            <a:endParaRPr lang="en-US" sz="1000" dirty="0"/>
          </a:p>
        </p:txBody>
      </p:sp>
      <p:sp>
        <p:nvSpPr>
          <p:cNvPr id="50" name="TextBox 49"/>
          <p:cNvSpPr txBox="1"/>
          <p:nvPr/>
        </p:nvSpPr>
        <p:spPr>
          <a:xfrm>
            <a:off x="7162800" y="40386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VIN</a:t>
            </a:r>
            <a:endParaRPr lang="en-US" sz="1000" dirty="0"/>
          </a:p>
        </p:txBody>
      </p:sp>
      <p:sp>
        <p:nvSpPr>
          <p:cNvPr id="51" name="Rectangle 50"/>
          <p:cNvSpPr/>
          <p:nvPr/>
        </p:nvSpPr>
        <p:spPr>
          <a:xfrm>
            <a:off x="609600" y="4724400"/>
            <a:ext cx="1752600" cy="76200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DC Power Supply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rot="5400000" flipH="1" flipV="1">
            <a:off x="-381000" y="35052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38200" y="2286000"/>
            <a:ext cx="685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3429000" y="31242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0800000">
            <a:off x="2133600" y="4343400"/>
            <a:ext cx="2514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1943100" y="45339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838200" y="44958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V+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1828800" y="44958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V-</a:t>
            </a:r>
            <a:endParaRPr lang="en-US" sz="1000" dirty="0"/>
          </a:p>
        </p:txBody>
      </p:sp>
      <p:sp>
        <p:nvSpPr>
          <p:cNvPr id="75" name="TextBox 74"/>
          <p:cNvSpPr txBox="1"/>
          <p:nvPr/>
        </p:nvSpPr>
        <p:spPr>
          <a:xfrm>
            <a:off x="1295400" y="2438400"/>
            <a:ext cx="22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</a:t>
            </a:r>
            <a:endParaRPr lang="en-US" sz="1000" dirty="0"/>
          </a:p>
        </p:txBody>
      </p:sp>
      <p:sp>
        <p:nvSpPr>
          <p:cNvPr id="76" name="TextBox 75"/>
          <p:cNvSpPr txBox="1"/>
          <p:nvPr/>
        </p:nvSpPr>
        <p:spPr>
          <a:xfrm>
            <a:off x="2286000" y="2438400"/>
            <a:ext cx="22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</a:t>
            </a:r>
            <a:endParaRPr lang="en-US" sz="1000" dirty="0"/>
          </a:p>
        </p:txBody>
      </p:sp>
      <p:sp>
        <p:nvSpPr>
          <p:cNvPr id="59" name="Oval 58"/>
          <p:cNvSpPr/>
          <p:nvPr/>
        </p:nvSpPr>
        <p:spPr>
          <a:xfrm>
            <a:off x="1447800" y="2209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438400" y="2209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8534400" y="3048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001000" y="2057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8077200" y="236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GND</a:t>
            </a:r>
            <a:endParaRPr lang="en-US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8077200" y="40386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GND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5334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FX9500 GPIO Connections</a:t>
            </a:r>
          </a:p>
          <a:p>
            <a:endParaRPr lang="en-US" b="1" dirty="0" smtClean="0"/>
          </a:p>
          <a:p>
            <a:pPr marL="342900" indent="-342900">
              <a:buAutoNum type="arabicPeriod"/>
            </a:pPr>
            <a:r>
              <a:rPr lang="en-US" dirty="0" smtClean="0"/>
              <a:t>Four GP outputs (open collector to GND, 0.1 Amp max)</a:t>
            </a:r>
          </a:p>
          <a:p>
            <a:pPr marL="342900" indent="-342900">
              <a:buAutoNum type="arabicPeriod"/>
            </a:pPr>
            <a:r>
              <a:rPr lang="en-US" dirty="0" smtClean="0"/>
              <a:t>Four optically isolated GP inputs (external supply required)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95600" y="25908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GPIO CONNECTOR PINOUTS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0" y="3200400"/>
          <a:ext cx="73914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DIN1/ DIN2 REF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DIN1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DIN2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DIN3/ DIN4 REF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DIN3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DIN4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GND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DOUT1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DOUT2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DOUT3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DOUT4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GND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4724400"/>
            <a:ext cx="6934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>
            <a:off x="1295400" y="4419600"/>
            <a:ext cx="17526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828800" y="4419600"/>
            <a:ext cx="14478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343400" y="4419600"/>
            <a:ext cx="4572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114800" y="4419600"/>
            <a:ext cx="762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657600" y="4419600"/>
            <a:ext cx="2286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048000" y="4419600"/>
            <a:ext cx="6096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438400" y="4419600"/>
            <a:ext cx="9906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5181600" y="4419600"/>
            <a:ext cx="20574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334000" y="4419600"/>
            <a:ext cx="25908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4953000" y="4419600"/>
            <a:ext cx="16764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4724400" y="4419600"/>
            <a:ext cx="12954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4495800" y="4419600"/>
            <a:ext cx="10668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4572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FX9500 - Typical setup with light stack and motion sensors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7010400" y="4191000"/>
            <a:ext cx="6096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LAMP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10400" y="2362200"/>
            <a:ext cx="6096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LAMP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38800" y="5105400"/>
            <a:ext cx="2286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 </a:t>
            </a:r>
          </a:p>
          <a:p>
            <a:r>
              <a:rPr lang="en-US" sz="1000" dirty="0" smtClean="0"/>
              <a:t>DC power supplies in the range 5V to 24V may be suitable provided that they are compatible with light stack and sensor power requirements.</a:t>
            </a:r>
            <a:endParaRPr lang="en-US" sz="1000" dirty="0"/>
          </a:p>
        </p:txBody>
      </p:sp>
      <p:sp>
        <p:nvSpPr>
          <p:cNvPr id="37" name="TextBox 36"/>
          <p:cNvSpPr txBox="1"/>
          <p:nvPr/>
        </p:nvSpPr>
        <p:spPr>
          <a:xfrm>
            <a:off x="1295400" y="4953000"/>
            <a:ext cx="1447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r>
              <a:rPr lang="en-US" sz="1000" dirty="0" smtClean="0"/>
              <a:t>‘NC’ signifies Normally Closed contact on relay.</a:t>
            </a:r>
          </a:p>
          <a:p>
            <a:r>
              <a:rPr lang="en-US" sz="1000" dirty="0" smtClean="0"/>
              <a:t>‘NO’ identifies Normally Open contact on relay.</a:t>
            </a:r>
            <a:endParaRPr lang="en-US" sz="1000" dirty="0"/>
          </a:p>
        </p:txBody>
      </p:sp>
      <p:sp>
        <p:nvSpPr>
          <p:cNvPr id="49" name="Rectangle 48"/>
          <p:cNvSpPr/>
          <p:nvPr/>
        </p:nvSpPr>
        <p:spPr>
          <a:xfrm>
            <a:off x="685800" y="2819400"/>
            <a:ext cx="838200" cy="167640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DC Power Supply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38200" y="25908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V+</a:t>
            </a:r>
            <a:endParaRPr lang="en-US" sz="1000" dirty="0"/>
          </a:p>
        </p:txBody>
      </p:sp>
      <p:sp>
        <p:nvSpPr>
          <p:cNvPr id="56" name="TextBox 55"/>
          <p:cNvSpPr txBox="1"/>
          <p:nvPr/>
        </p:nvSpPr>
        <p:spPr>
          <a:xfrm>
            <a:off x="838200" y="44958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V-</a:t>
            </a:r>
            <a:endParaRPr lang="en-US" sz="1000" dirty="0"/>
          </a:p>
        </p:txBody>
      </p:sp>
      <p:sp>
        <p:nvSpPr>
          <p:cNvPr id="57" name="TextBox 56"/>
          <p:cNvSpPr txBox="1"/>
          <p:nvPr/>
        </p:nvSpPr>
        <p:spPr>
          <a:xfrm>
            <a:off x="7620000" y="2514600"/>
            <a:ext cx="22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</a:t>
            </a:r>
            <a:endParaRPr lang="en-US" sz="1000" dirty="0"/>
          </a:p>
        </p:txBody>
      </p:sp>
      <p:sp>
        <p:nvSpPr>
          <p:cNvPr id="58" name="TextBox 57"/>
          <p:cNvSpPr txBox="1"/>
          <p:nvPr/>
        </p:nvSpPr>
        <p:spPr>
          <a:xfrm>
            <a:off x="7620000" y="4343400"/>
            <a:ext cx="22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</a:t>
            </a:r>
            <a:endParaRPr lang="en-US" sz="1000" dirty="0"/>
          </a:p>
        </p:txBody>
      </p:sp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838200" y="1066800"/>
          <a:ext cx="73914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  <a:gridCol w="61595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DIN1/ DIN2 REF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DIN1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DIN2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DIN3/ DIN4 REF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DIN3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DIN4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GND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DOUT1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DOUT2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DOUT3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DOUT4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GND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3" name="Rectangle 82"/>
          <p:cNvSpPr/>
          <p:nvPr/>
        </p:nvSpPr>
        <p:spPr>
          <a:xfrm>
            <a:off x="2971800" y="4267200"/>
            <a:ext cx="1143000" cy="1447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MOTION SENSOR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971800" y="2590800"/>
            <a:ext cx="1143000" cy="1447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MOTION SENSOR 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 rot="10800000">
            <a:off x="3352800" y="2895600"/>
            <a:ext cx="38100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3733800" y="3124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3276600" y="3124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3352800" y="28956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Connector 89"/>
          <p:cNvCxnSpPr/>
          <p:nvPr/>
        </p:nvCxnSpPr>
        <p:spPr>
          <a:xfrm rot="10800000">
            <a:off x="2971800" y="28956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3733800" y="48006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3276600" y="48006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352800" y="4572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3276600" y="26670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NC</a:t>
            </a:r>
            <a:endParaRPr lang="en-US" sz="1000" dirty="0"/>
          </a:p>
        </p:txBody>
      </p:sp>
      <p:sp>
        <p:nvSpPr>
          <p:cNvPr id="95" name="TextBox 94"/>
          <p:cNvSpPr txBox="1"/>
          <p:nvPr/>
        </p:nvSpPr>
        <p:spPr>
          <a:xfrm>
            <a:off x="3124200" y="31242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96" name="TextBox 95"/>
          <p:cNvSpPr txBox="1"/>
          <p:nvPr/>
        </p:nvSpPr>
        <p:spPr>
          <a:xfrm>
            <a:off x="3124200" y="48006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97" name="TextBox 96"/>
          <p:cNvSpPr txBox="1"/>
          <p:nvPr/>
        </p:nvSpPr>
        <p:spPr>
          <a:xfrm>
            <a:off x="3276600" y="43434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NC</a:t>
            </a:r>
            <a:endParaRPr lang="en-US" sz="1000" dirty="0"/>
          </a:p>
        </p:txBody>
      </p:sp>
      <p:cxnSp>
        <p:nvCxnSpPr>
          <p:cNvPr id="98" name="Straight Connector 97"/>
          <p:cNvCxnSpPr/>
          <p:nvPr/>
        </p:nvCxnSpPr>
        <p:spPr>
          <a:xfrm rot="10800000">
            <a:off x="3352800" y="4572000"/>
            <a:ext cx="38100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0800000">
            <a:off x="2971800" y="45720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5400000">
            <a:off x="3162300" y="4152900"/>
            <a:ext cx="2286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5400000">
            <a:off x="3695700" y="4152900"/>
            <a:ext cx="2286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2895600" y="40386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VIN</a:t>
            </a:r>
            <a:endParaRPr lang="en-US" sz="1000" dirty="0"/>
          </a:p>
        </p:txBody>
      </p:sp>
      <p:cxnSp>
        <p:nvCxnSpPr>
          <p:cNvPr id="108" name="Straight Connector 107"/>
          <p:cNvCxnSpPr/>
          <p:nvPr/>
        </p:nvCxnSpPr>
        <p:spPr>
          <a:xfrm rot="5400000">
            <a:off x="571500" y="2247900"/>
            <a:ext cx="1143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5" idx="0"/>
          </p:cNvCxnSpPr>
          <p:nvPr/>
        </p:nvCxnSpPr>
        <p:spPr>
          <a:xfrm rot="16200000" flipV="1">
            <a:off x="2876550" y="2686050"/>
            <a:ext cx="0" cy="876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5400000" flipH="1" flipV="1">
            <a:off x="1714500" y="2400300"/>
            <a:ext cx="1447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5400000">
            <a:off x="190500" y="3238500"/>
            <a:ext cx="3124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6" idx="0"/>
          </p:cNvCxnSpPr>
          <p:nvPr/>
        </p:nvCxnSpPr>
        <p:spPr>
          <a:xfrm rot="16200000" flipV="1">
            <a:off x="2533650" y="4019550"/>
            <a:ext cx="0" cy="15621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5400000">
            <a:off x="3314700" y="3238500"/>
            <a:ext cx="3124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86" idx="1"/>
          </p:cNvCxnSpPr>
          <p:nvPr/>
        </p:nvCxnSpPr>
        <p:spPr>
          <a:xfrm rot="5400000" flipH="1" flipV="1">
            <a:off x="4305300" y="2559396"/>
            <a:ext cx="6695" cy="11363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91" idx="1"/>
          </p:cNvCxnSpPr>
          <p:nvPr/>
        </p:nvCxnSpPr>
        <p:spPr>
          <a:xfrm rot="5400000" flipH="1" flipV="1">
            <a:off x="4305300" y="4235796"/>
            <a:ext cx="6695" cy="11363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5400000">
            <a:off x="4305300" y="5372100"/>
            <a:ext cx="1143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10800000">
            <a:off x="1143000" y="5943600"/>
            <a:ext cx="3733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5400000" flipH="1" flipV="1">
            <a:off x="419100" y="5219700"/>
            <a:ext cx="1447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tangle 145"/>
          <p:cNvSpPr/>
          <p:nvPr/>
        </p:nvSpPr>
        <p:spPr>
          <a:xfrm>
            <a:off x="7010400" y="3276600"/>
            <a:ext cx="609600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LAMP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>
            <a:off x="5486400" y="4572000"/>
            <a:ext cx="152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rot="10800000">
            <a:off x="7620000" y="2743200"/>
            <a:ext cx="457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rot="10800000">
            <a:off x="7620000" y="3657600"/>
            <a:ext cx="457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rot="10800000">
            <a:off x="7620000" y="4572000"/>
            <a:ext cx="457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5400000" flipH="1" flipV="1">
            <a:off x="4038600" y="3124200"/>
            <a:ext cx="2895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6096000" y="3657600"/>
            <a:ext cx="914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6705600" y="2743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rot="5400000" flipH="1" flipV="1">
            <a:off x="6172200" y="2209800"/>
            <a:ext cx="106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rot="5400000" flipH="1" flipV="1">
            <a:off x="5105400" y="2667000"/>
            <a:ext cx="1981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1143000" y="2057400"/>
            <a:ext cx="6934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rot="5400000">
            <a:off x="6819900" y="3314700"/>
            <a:ext cx="2514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>
            <a:off x="7620000" y="3429000"/>
            <a:ext cx="22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</a:t>
            </a:r>
            <a:endParaRPr lang="en-US" sz="1000" dirty="0"/>
          </a:p>
        </p:txBody>
      </p:sp>
      <p:cxnSp>
        <p:nvCxnSpPr>
          <p:cNvPr id="173" name="Straight Connector 172"/>
          <p:cNvCxnSpPr/>
          <p:nvPr/>
        </p:nvCxnSpPr>
        <p:spPr>
          <a:xfrm rot="5400000">
            <a:off x="3009900" y="2324100"/>
            <a:ext cx="533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rot="5400000" flipH="1" flipV="1">
            <a:off x="3657600" y="24384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3810000" y="2286000"/>
            <a:ext cx="106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Oval 177"/>
          <p:cNvSpPr/>
          <p:nvPr/>
        </p:nvSpPr>
        <p:spPr>
          <a:xfrm>
            <a:off x="10668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2004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8001000" y="2667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8001000" y="3581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4800600" y="2209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4800600" y="3048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4800600" y="4724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TextBox 185"/>
          <p:cNvSpPr txBox="1"/>
          <p:nvPr/>
        </p:nvSpPr>
        <p:spPr>
          <a:xfrm>
            <a:off x="2895600" y="23622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VIN</a:t>
            </a:r>
            <a:endParaRPr lang="en-US" sz="1000" dirty="0"/>
          </a:p>
        </p:txBody>
      </p:sp>
      <p:sp>
        <p:nvSpPr>
          <p:cNvPr id="187" name="TextBox 186"/>
          <p:cNvSpPr txBox="1"/>
          <p:nvPr/>
        </p:nvSpPr>
        <p:spPr>
          <a:xfrm>
            <a:off x="3810000" y="236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GND</a:t>
            </a:r>
            <a:endParaRPr lang="en-US" sz="1000" dirty="0"/>
          </a:p>
        </p:txBody>
      </p:sp>
      <p:sp>
        <p:nvSpPr>
          <p:cNvPr id="188" name="TextBox 187"/>
          <p:cNvSpPr txBox="1"/>
          <p:nvPr/>
        </p:nvSpPr>
        <p:spPr>
          <a:xfrm>
            <a:off x="3810000" y="40386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GND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4114800"/>
          <a:ext cx="8077200" cy="2438399"/>
        </p:xfrm>
        <a:graphic>
          <a:graphicData uri="http://schemas.openxmlformats.org/drawingml/2006/table">
            <a:tbl>
              <a:tblPr/>
              <a:tblGrid>
                <a:gridCol w="711889"/>
                <a:gridCol w="2026145"/>
                <a:gridCol w="1259496"/>
                <a:gridCol w="4079670"/>
              </a:tblGrid>
              <a:tr h="288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Pin #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Pin Name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Direction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Description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+24V DC Power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Supplies +24V DC at up to 1 Amp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GP output  #1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 for GP output #1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GP output  #2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 for GP output #2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GP output  #3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 for GP output #3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GND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Connection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GP input #1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Signal for GP input #1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GP input #2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Signal for GP input #2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GND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Connection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0" y="1295400"/>
          <a:ext cx="7189787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825"/>
                <a:gridCol w="885825"/>
                <a:gridCol w="885825"/>
                <a:gridCol w="911542"/>
                <a:gridCol w="926783"/>
                <a:gridCol w="922337"/>
                <a:gridCol w="885825"/>
                <a:gridCol w="8858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+24V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DOUT1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DOUT2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DOUT3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DIN1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DIN2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667000" y="457200"/>
            <a:ext cx="26536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FX7500 GPIO Connections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133600"/>
            <a:ext cx="6781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>
            <a:off x="1600200" y="1981200"/>
            <a:ext cx="16764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362200" y="1981200"/>
            <a:ext cx="12192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181600" y="1981200"/>
            <a:ext cx="22098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648200" y="1981200"/>
            <a:ext cx="9144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419600" y="1981200"/>
            <a:ext cx="3810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886200" y="1981200"/>
            <a:ext cx="2286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124200" y="1981200"/>
            <a:ext cx="7620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flipH="1">
            <a:off x="4953000" y="1981200"/>
            <a:ext cx="1600200" cy="1143000"/>
          </a:xfrm>
          <a:prstGeom prst="straightConnector1">
            <a:avLst/>
          </a:prstGeom>
          <a:ln w="28575">
            <a:solidFill>
              <a:srgbClr val="FF0000">
                <a:alpha val="52157"/>
              </a:srgb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7239000" y="4267200"/>
            <a:ext cx="1143000" cy="1447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MOTION SENSOR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4572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FX7500 - Typical setup with light stack and motion sensors (AC power)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1219200"/>
          <a:ext cx="6096000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+24V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DOUT1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DOUT 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DOUT3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DIN1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DIN2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133600" y="2895600"/>
            <a:ext cx="7620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LAMP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2895600"/>
            <a:ext cx="7620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LAMP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57400" y="1905000"/>
            <a:ext cx="0" cy="609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524000" y="2514600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5" idx="0"/>
          </p:cNvCxnSpPr>
          <p:nvPr/>
        </p:nvCxnSpPr>
        <p:spPr>
          <a:xfrm rot="5400000">
            <a:off x="2324100" y="27051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6" idx="0"/>
          </p:cNvCxnSpPr>
          <p:nvPr/>
        </p:nvCxnSpPr>
        <p:spPr>
          <a:xfrm rot="5400000">
            <a:off x="419100" y="27051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2"/>
          </p:cNvCxnSpPr>
          <p:nvPr/>
        </p:nvCxnSpPr>
        <p:spPr>
          <a:xfrm>
            <a:off x="2514600" y="3581400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14600" y="3733800"/>
            <a:ext cx="533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048000" y="1905000"/>
            <a:ext cx="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6" idx="2"/>
          </p:cNvCxnSpPr>
          <p:nvPr/>
        </p:nvCxnSpPr>
        <p:spPr>
          <a:xfrm rot="5400000">
            <a:off x="342900" y="3848100"/>
            <a:ext cx="533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09600" y="411480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3238500" y="30099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239000" y="2590800"/>
            <a:ext cx="1143000" cy="1447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MOTION SENSOR 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6553200" y="3124200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7620000" y="2895600"/>
            <a:ext cx="38100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8001000" y="3124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543800" y="3124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620000" y="28956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 rot="10800000">
            <a:off x="8001000" y="3124200"/>
            <a:ext cx="609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>
            <a:off x="7239000" y="28956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7277100" y="3467100"/>
            <a:ext cx="2667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0800000">
            <a:off x="7315200" y="2133600"/>
            <a:ext cx="1295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 flipH="1" flipV="1">
            <a:off x="7200900" y="2019300"/>
            <a:ext cx="22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8001000" y="48006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7543800" y="48006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7620000" y="4572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 rot="5400000" flipH="1" flipV="1">
            <a:off x="5943600" y="2514600"/>
            <a:ext cx="1219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4114800" y="3352800"/>
            <a:ext cx="2895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543800" y="26670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NC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7391400" y="31242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70" name="TextBox 69"/>
          <p:cNvSpPr txBox="1"/>
          <p:nvPr/>
        </p:nvSpPr>
        <p:spPr>
          <a:xfrm>
            <a:off x="7391400" y="48006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71" name="TextBox 70"/>
          <p:cNvSpPr txBox="1"/>
          <p:nvPr/>
        </p:nvSpPr>
        <p:spPr>
          <a:xfrm>
            <a:off x="7543800" y="43434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NC</a:t>
            </a:r>
            <a:endParaRPr lang="en-US" sz="1000" dirty="0"/>
          </a:p>
        </p:txBody>
      </p:sp>
      <p:sp>
        <p:nvSpPr>
          <p:cNvPr id="73" name="TextBox 72"/>
          <p:cNvSpPr txBox="1"/>
          <p:nvPr/>
        </p:nvSpPr>
        <p:spPr>
          <a:xfrm>
            <a:off x="457200" y="4419600"/>
            <a:ext cx="274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</a:t>
            </a:r>
          </a:p>
          <a:p>
            <a:r>
              <a:rPr lang="en-US" sz="1400" dirty="0" smtClean="0"/>
              <a:t>Lamps can be 24V incandescent or LEDs with suitable current limiting for 24V operation.  LEDs require a common anode (positive) connection.</a:t>
            </a:r>
            <a:endParaRPr lang="en-US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5638800" y="3276600"/>
            <a:ext cx="152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r>
              <a:rPr lang="en-US" sz="1000" dirty="0" smtClean="0"/>
              <a:t>‘NC’ signifies Normally Closed contact on relay.</a:t>
            </a:r>
          </a:p>
          <a:p>
            <a:r>
              <a:rPr lang="en-US" sz="1000" dirty="0" smtClean="0"/>
              <a:t>‘NO’ identifies Normally Open contact on relay.</a:t>
            </a:r>
            <a:endParaRPr lang="en-US" sz="1000" dirty="0"/>
          </a:p>
        </p:txBody>
      </p:sp>
      <p:cxnSp>
        <p:nvCxnSpPr>
          <p:cNvPr id="46" name="Straight Connector 45"/>
          <p:cNvCxnSpPr/>
          <p:nvPr/>
        </p:nvCxnSpPr>
        <p:spPr>
          <a:xfrm rot="10800000">
            <a:off x="5562600" y="4800600"/>
            <a:ext cx="1981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>
            <a:off x="7620000" y="4572000"/>
            <a:ext cx="38100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0800000">
            <a:off x="8001000" y="4800600"/>
            <a:ext cx="609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>
            <a:off x="7239000" y="45720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2057400" y="2286000"/>
            <a:ext cx="5486400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>
            <a:off x="7391400" y="2438400"/>
            <a:ext cx="304800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5400000">
            <a:off x="7848600" y="2362200"/>
            <a:ext cx="457200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>
            <a:off x="7429500" y="4152900"/>
            <a:ext cx="228600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7962900" y="4152900"/>
            <a:ext cx="228600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962400" y="4267200"/>
            <a:ext cx="1600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Motion sensors may also be  powered from +24V pin if sensors support 24V DC operation and total current drain is less than  1 Amp.</a:t>
            </a:r>
            <a:endParaRPr lang="en-US" sz="1000" dirty="0"/>
          </a:p>
        </p:txBody>
      </p:sp>
      <p:sp>
        <p:nvSpPr>
          <p:cNvPr id="87" name="TextBox 86"/>
          <p:cNvSpPr txBox="1"/>
          <p:nvPr/>
        </p:nvSpPr>
        <p:spPr>
          <a:xfrm>
            <a:off x="7162800" y="23622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VIN</a:t>
            </a:r>
            <a:endParaRPr lang="en-US" sz="1000" dirty="0"/>
          </a:p>
        </p:txBody>
      </p:sp>
      <p:sp>
        <p:nvSpPr>
          <p:cNvPr id="88" name="TextBox 87"/>
          <p:cNvSpPr txBox="1"/>
          <p:nvPr/>
        </p:nvSpPr>
        <p:spPr>
          <a:xfrm>
            <a:off x="7162800" y="40386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VIN</a:t>
            </a:r>
            <a:endParaRPr lang="en-US" sz="1000" dirty="0"/>
          </a:p>
        </p:txBody>
      </p:sp>
      <p:sp>
        <p:nvSpPr>
          <p:cNvPr id="89" name="TextBox 88"/>
          <p:cNvSpPr txBox="1"/>
          <p:nvPr/>
        </p:nvSpPr>
        <p:spPr>
          <a:xfrm>
            <a:off x="1295400" y="2667000"/>
            <a:ext cx="228600" cy="246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</a:t>
            </a:r>
            <a:endParaRPr lang="en-US" sz="1000" dirty="0"/>
          </a:p>
        </p:txBody>
      </p:sp>
      <p:sp>
        <p:nvSpPr>
          <p:cNvPr id="90" name="TextBox 89"/>
          <p:cNvSpPr txBox="1"/>
          <p:nvPr/>
        </p:nvSpPr>
        <p:spPr>
          <a:xfrm>
            <a:off x="2286000" y="2667000"/>
            <a:ext cx="228600" cy="246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</a:t>
            </a:r>
            <a:endParaRPr lang="en-US" sz="1000" dirty="0"/>
          </a:p>
        </p:txBody>
      </p:sp>
      <p:sp>
        <p:nvSpPr>
          <p:cNvPr id="56" name="Oval 55"/>
          <p:cNvSpPr/>
          <p:nvPr/>
        </p:nvSpPr>
        <p:spPr>
          <a:xfrm>
            <a:off x="1981200" y="2209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8001000" y="2057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8534400" y="3048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8077200" y="236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GND</a:t>
            </a:r>
            <a:endParaRPr lang="en-US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8077200" y="40386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GND</a:t>
            </a:r>
            <a:endParaRPr lang="en-US" sz="1000" dirty="0"/>
          </a:p>
        </p:txBody>
      </p:sp>
      <p:sp>
        <p:nvSpPr>
          <p:cNvPr id="72" name="Rectangle 71"/>
          <p:cNvSpPr/>
          <p:nvPr/>
        </p:nvSpPr>
        <p:spPr>
          <a:xfrm>
            <a:off x="1143000" y="2895600"/>
            <a:ext cx="762000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LAMP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rot="10800000">
            <a:off x="609600" y="2514600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>
            <a:off x="1333500" y="27051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81000" y="2667000"/>
            <a:ext cx="228600" cy="246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</a:t>
            </a:r>
            <a:endParaRPr lang="en-US" sz="1000" dirty="0"/>
          </a:p>
        </p:txBody>
      </p:sp>
      <p:cxnSp>
        <p:nvCxnSpPr>
          <p:cNvPr id="80" name="Straight Connector 79"/>
          <p:cNvCxnSpPr/>
          <p:nvPr/>
        </p:nvCxnSpPr>
        <p:spPr>
          <a:xfrm flipV="1">
            <a:off x="3581400" y="1905000"/>
            <a:ext cx="0" cy="1981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2895600" y="4114800"/>
            <a:ext cx="1447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72" idx="2"/>
          </p:cNvCxnSpPr>
          <p:nvPr/>
        </p:nvCxnSpPr>
        <p:spPr>
          <a:xfrm>
            <a:off x="1524000" y="35814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524000" y="38862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39000" y="4267200"/>
            <a:ext cx="1143000" cy="1447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MOTION SENSOR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524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FX7500 - Typical setup with light stack and motion sensors (</a:t>
            </a:r>
            <a:r>
              <a:rPr lang="en-US" b="1" dirty="0" err="1" smtClean="0"/>
              <a:t>PoE</a:t>
            </a:r>
            <a:r>
              <a:rPr lang="en-US" b="1" dirty="0" smtClean="0"/>
              <a:t> operation)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685800"/>
          <a:ext cx="7467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+24V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DOUT1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DOUT2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DOUT3</a:t>
                      </a:r>
                    </a:p>
                    <a:p>
                      <a:pPr algn="l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DIN1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DIN2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352800" y="2667000"/>
            <a:ext cx="6858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LAMP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2667000"/>
            <a:ext cx="6858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LAMP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10800000">
            <a:off x="1524000" y="2286000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2400300" y="24765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1333500" y="24765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390900" y="35433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81400" y="3733800"/>
            <a:ext cx="609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191000" y="1600200"/>
            <a:ext cx="0" cy="2133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00200" y="3886200"/>
            <a:ext cx="609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124200" y="1600200"/>
            <a:ext cx="0" cy="228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239000" y="2590800"/>
            <a:ext cx="1143000" cy="1447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MOTION SENSOR 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6934200" y="3124200"/>
            <a:ext cx="609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7620000" y="2895600"/>
            <a:ext cx="38100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8001000" y="3124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543800" y="3124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620000" y="28956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rot="10800000">
            <a:off x="8001000" y="3124200"/>
            <a:ext cx="609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7239000" y="28956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7277100" y="3467100"/>
            <a:ext cx="2667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7772400" y="2133600"/>
            <a:ext cx="838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772400" y="1600200"/>
            <a:ext cx="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8001000" y="48006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543800" y="48006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20000" y="4572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6934200" y="1600200"/>
            <a:ext cx="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943600" y="1600200"/>
            <a:ext cx="0" cy="3200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543800" y="26670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NC</a:t>
            </a:r>
            <a:endParaRPr lang="en-US" sz="1000" dirty="0"/>
          </a:p>
        </p:txBody>
      </p:sp>
      <p:sp>
        <p:nvSpPr>
          <p:cNvPr id="34" name="TextBox 33"/>
          <p:cNvSpPr txBox="1"/>
          <p:nvPr/>
        </p:nvSpPr>
        <p:spPr>
          <a:xfrm>
            <a:off x="7391400" y="31242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35" name="TextBox 34"/>
          <p:cNvSpPr txBox="1"/>
          <p:nvPr/>
        </p:nvSpPr>
        <p:spPr>
          <a:xfrm>
            <a:off x="7391400" y="48006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36" name="TextBox 35"/>
          <p:cNvSpPr txBox="1"/>
          <p:nvPr/>
        </p:nvSpPr>
        <p:spPr>
          <a:xfrm>
            <a:off x="7543800" y="43434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NC</a:t>
            </a:r>
            <a:endParaRPr lang="en-US" sz="1000" dirty="0"/>
          </a:p>
        </p:txBody>
      </p:sp>
      <p:sp>
        <p:nvSpPr>
          <p:cNvPr id="37" name="TextBox 36"/>
          <p:cNvSpPr txBox="1"/>
          <p:nvPr/>
        </p:nvSpPr>
        <p:spPr>
          <a:xfrm>
            <a:off x="2514600" y="4724400"/>
            <a:ext cx="2286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 </a:t>
            </a:r>
          </a:p>
          <a:p>
            <a:r>
              <a:rPr lang="en-US" sz="1000" dirty="0" smtClean="0"/>
              <a:t>DC power supplies in the range 5V to 24V may be suitable provided that they are compatible with light stack and sensor power requirements.</a:t>
            </a:r>
            <a:endParaRPr lang="en-US" sz="1000" dirty="0"/>
          </a:p>
        </p:txBody>
      </p:sp>
      <p:sp>
        <p:nvSpPr>
          <p:cNvPr id="38" name="TextBox 37"/>
          <p:cNvSpPr txBox="1"/>
          <p:nvPr/>
        </p:nvSpPr>
        <p:spPr>
          <a:xfrm>
            <a:off x="5562600" y="4953000"/>
            <a:ext cx="1447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r>
              <a:rPr lang="en-US" sz="1000" dirty="0" smtClean="0"/>
              <a:t>‘NC’ signifies Normally Closed contact on relay.</a:t>
            </a:r>
          </a:p>
          <a:p>
            <a:r>
              <a:rPr lang="en-US" sz="1000" dirty="0" smtClean="0"/>
              <a:t>‘NO’ identifies Normally Open contact on relay.</a:t>
            </a:r>
            <a:endParaRPr lang="en-US" sz="1000" dirty="0"/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5943600" y="4800600"/>
            <a:ext cx="1600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7620000" y="4572000"/>
            <a:ext cx="38100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8001000" y="4800600"/>
            <a:ext cx="609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>
            <a:off x="7239000" y="45720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514600" y="2286000"/>
            <a:ext cx="50292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7391400" y="2438400"/>
            <a:ext cx="304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7848600" y="2362200"/>
            <a:ext cx="4572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7429500" y="4152900"/>
            <a:ext cx="2286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7962900" y="4152900"/>
            <a:ext cx="2286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162800" y="23622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VIN</a:t>
            </a:r>
            <a:endParaRPr lang="en-US" sz="1000" dirty="0"/>
          </a:p>
        </p:txBody>
      </p:sp>
      <p:sp>
        <p:nvSpPr>
          <p:cNvPr id="50" name="TextBox 49"/>
          <p:cNvSpPr txBox="1"/>
          <p:nvPr/>
        </p:nvSpPr>
        <p:spPr>
          <a:xfrm>
            <a:off x="7162800" y="40386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VIN</a:t>
            </a:r>
            <a:endParaRPr lang="en-US" sz="1000" dirty="0"/>
          </a:p>
        </p:txBody>
      </p:sp>
      <p:sp>
        <p:nvSpPr>
          <p:cNvPr id="51" name="Rectangle 50"/>
          <p:cNvSpPr/>
          <p:nvPr/>
        </p:nvSpPr>
        <p:spPr>
          <a:xfrm>
            <a:off x="609600" y="4724400"/>
            <a:ext cx="1752600" cy="76200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DC Power Supply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rot="5400000" flipH="1" flipV="1">
            <a:off x="-381000" y="35052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38200" y="2286000"/>
            <a:ext cx="685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105400" y="1600200"/>
            <a:ext cx="0" cy="2743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2133600" y="4343400"/>
            <a:ext cx="2971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1943100" y="45339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838200" y="44958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V+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1828800" y="44958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V-</a:t>
            </a:r>
            <a:endParaRPr lang="en-US" sz="1000" dirty="0"/>
          </a:p>
        </p:txBody>
      </p:sp>
      <p:sp>
        <p:nvSpPr>
          <p:cNvPr id="75" name="TextBox 74"/>
          <p:cNvSpPr txBox="1"/>
          <p:nvPr/>
        </p:nvSpPr>
        <p:spPr>
          <a:xfrm>
            <a:off x="1219200" y="2362200"/>
            <a:ext cx="22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</a:t>
            </a:r>
            <a:endParaRPr lang="en-US" sz="1000" dirty="0"/>
          </a:p>
        </p:txBody>
      </p:sp>
      <p:sp>
        <p:nvSpPr>
          <p:cNvPr id="76" name="TextBox 75"/>
          <p:cNvSpPr txBox="1"/>
          <p:nvPr/>
        </p:nvSpPr>
        <p:spPr>
          <a:xfrm>
            <a:off x="2286000" y="2362200"/>
            <a:ext cx="22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</a:t>
            </a:r>
            <a:endParaRPr lang="en-US" sz="1000" dirty="0"/>
          </a:p>
        </p:txBody>
      </p:sp>
      <p:sp>
        <p:nvSpPr>
          <p:cNvPr id="59" name="Oval 58"/>
          <p:cNvSpPr/>
          <p:nvPr/>
        </p:nvSpPr>
        <p:spPr>
          <a:xfrm>
            <a:off x="1447800" y="2209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514600" y="2209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8534400" y="3048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001000" y="2057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8077200" y="236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GND</a:t>
            </a:r>
            <a:endParaRPr lang="en-US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8077200" y="40386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GND</a:t>
            </a:r>
            <a:endParaRPr lang="en-US" sz="1000" dirty="0"/>
          </a:p>
        </p:txBody>
      </p:sp>
      <p:sp>
        <p:nvSpPr>
          <p:cNvPr id="74" name="Rectangle 73"/>
          <p:cNvSpPr/>
          <p:nvPr/>
        </p:nvSpPr>
        <p:spPr>
          <a:xfrm>
            <a:off x="2286000" y="2667000"/>
            <a:ext cx="685800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LAMP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2667000" y="3352800"/>
            <a:ext cx="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2667000" y="3886200"/>
            <a:ext cx="457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2209800" y="1600200"/>
            <a:ext cx="0" cy="228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1600200" y="3352800"/>
            <a:ext cx="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5400000">
            <a:off x="3467100" y="24765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Oval 101"/>
          <p:cNvSpPr/>
          <p:nvPr/>
        </p:nvSpPr>
        <p:spPr>
          <a:xfrm>
            <a:off x="3581400" y="2209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/>
          <p:cNvSpPr txBox="1"/>
          <p:nvPr/>
        </p:nvSpPr>
        <p:spPr>
          <a:xfrm>
            <a:off x="3352800" y="2362200"/>
            <a:ext cx="22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755</Words>
  <Application>Microsoft Office PowerPoint</Application>
  <PresentationFormat>On-screen Show (4:3)</PresentationFormat>
  <Paragraphs>285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Using FX7400 / FX7500 and FX9500 GPIOs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Motorola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SOE User</dc:creator>
  <cp:lastModifiedBy>FCK346</cp:lastModifiedBy>
  <cp:revision>12</cp:revision>
  <dcterms:created xsi:type="dcterms:W3CDTF">2011-10-14T20:17:35Z</dcterms:created>
  <dcterms:modified xsi:type="dcterms:W3CDTF">2016-01-21T15:59:34Z</dcterms:modified>
</cp:coreProperties>
</file>